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221284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21488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ENTERPRISE INTELLIGENCE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14600"/>
            <a:ext cx="100584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600"/>
              </a:spcAft>
            </a:pPr>
            <a:r>
              <a:rPr sz="5400" b="1">
                <a:solidFill>
                  <a:srgbClr val="E9EBF1"/>
                </a:solidFill>
                <a:latin typeface="Sora"/>
              </a:rPr>
              <a:t>Operationalize 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600"/>
              </a:spcAft>
            </a:pPr>
            <a:r>
              <a:rPr sz="5400" b="1">
                <a:solidFill>
                  <a:srgbClr val="34E3FF"/>
                </a:solidFill>
                <a:latin typeface="Sora"/>
              </a:rPr>
              <a:t>enterprise intelligence.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8778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98A2B6"/>
                </a:solidFill>
                <a:latin typeface="Inter"/>
              </a:rPr>
              <a:t>The AI-native operating system for the modern enterprise — orchestrating autonomous agents, enterprise knowledge, and predictive intelligence across the systems you already run.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777240"/>
            <a:ext cx="384048" cy="384048"/>
          </a:xfrm>
          <a:prstGeom prst="roundRect">
            <a:avLst>
              <a:gd name="adj" fmla="val 6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749808"/>
            <a:ext cx="38404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06070B"/>
                </a:solidFill>
                <a:latin typeface="Sora"/>
              </a:rPr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786384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Envision 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BUSINESS 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Measurable value, boardroom-ready.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377440"/>
            <a:ext cx="2615184" cy="201168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697480"/>
            <a:ext cx="2066543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5200" b="1">
                <a:solidFill>
                  <a:srgbClr val="4F7CFF"/>
                </a:solidFill>
                <a:latin typeface="Sora"/>
              </a:rPr>
              <a:t>40%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703320"/>
            <a:ext cx="20665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Faster operational cycle &amp; resolution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84448" y="2377440"/>
            <a:ext cx="2615184" cy="201168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58768" y="2697480"/>
            <a:ext cx="2066543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5200" b="1">
                <a:solidFill>
                  <a:srgbClr val="9A5CFF"/>
                </a:solidFill>
                <a:latin typeface="Sora"/>
              </a:rPr>
              <a:t>60%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58768" y="3703320"/>
            <a:ext cx="20665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Less manual, repetitive effort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45936" y="2377440"/>
            <a:ext cx="2615184" cy="201168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2697480"/>
            <a:ext cx="2066543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5200" b="1">
                <a:solidFill>
                  <a:srgbClr val="34E3FF"/>
                </a:solidFill>
                <a:latin typeface="Sora"/>
              </a:rPr>
              <a:t>3×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0256" y="3703320"/>
            <a:ext cx="20665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Faster decision velocity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07424" y="2377440"/>
            <a:ext cx="2615184" cy="201168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81744" y="2697480"/>
            <a:ext cx="2066543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5200" b="1">
                <a:solidFill>
                  <a:srgbClr val="4F7CFF"/>
                </a:solidFill>
                <a:latin typeface="Sora"/>
              </a:rPr>
              <a:t>10×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81744" y="3703320"/>
            <a:ext cx="20665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Scalability without headcount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70916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6B7385"/>
                </a:solidFill>
                <a:latin typeface="Inter"/>
              </a:rPr>
              <a:t>Illustrative targets for executive discussion, not guaranteed results.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WHY ENVISION 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Beyond copilots. An operating layer.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0" y="2194560"/>
            <a:ext cx="36576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98A2B6"/>
                </a:solidFill>
                <a:latin typeface="Sora"/>
              </a:rPr>
              <a:t>Generic AI copilots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0" y="2194560"/>
            <a:ext cx="3474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34E3FF"/>
                </a:solidFill>
                <a:latin typeface="Sora"/>
              </a:rPr>
              <a:t>Envision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761488"/>
            <a:ext cx="10515600" cy="493776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761488"/>
            <a:ext cx="3200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E9EBF1"/>
                </a:solidFill>
                <a:latin typeface="Inter"/>
              </a:rPr>
              <a:t>Scope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0" y="2761488"/>
            <a:ext cx="36576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6B7385"/>
                </a:solidFill>
                <a:latin typeface="Inter"/>
              </a:rPr>
              <a:t>Assistance inside one app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0" y="2761488"/>
            <a:ext cx="3474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E9EBF1"/>
                </a:solidFill>
                <a:latin typeface="Inter"/>
              </a:rPr>
              <a:t>Orchestration across the enterprise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328415"/>
            <a:ext cx="10515600" cy="493776"/>
          </a:xfrm>
          <a:prstGeom prst="roundRect">
            <a:avLst>
              <a:gd name="adj" fmla="val 6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3328415"/>
            <a:ext cx="3200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E9EBF1"/>
                </a:solidFill>
                <a:latin typeface="Inter"/>
              </a:rPr>
              <a:t>Knowledge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0" y="3328415"/>
            <a:ext cx="36576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6B7385"/>
                </a:solidFill>
                <a:latin typeface="Inter"/>
              </a:rPr>
              <a:t>General model knowledge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63840" y="3328415"/>
            <a:ext cx="3474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E9EBF1"/>
                </a:solidFill>
                <a:latin typeface="Inter"/>
              </a:rPr>
              <a:t>Grounded in your proprietary 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3895344"/>
            <a:ext cx="10515600" cy="493776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3895344"/>
            <a:ext cx="3200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E9EBF1"/>
                </a:solidFill>
                <a:latin typeface="Inter"/>
              </a:rPr>
              <a:t>Action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3895344"/>
            <a:ext cx="36576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6B7385"/>
                </a:solidFill>
                <a:latin typeface="Inter"/>
              </a:rPr>
              <a:t>Suggests; you execute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0" y="3895344"/>
            <a:ext cx="3474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E9EBF1"/>
                </a:solidFill>
                <a:latin typeface="Inter"/>
              </a:rPr>
              <a:t>Agents that execute, with oversight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4462272"/>
            <a:ext cx="10515600" cy="493776"/>
          </a:xfrm>
          <a:prstGeom prst="roundRect">
            <a:avLst>
              <a:gd name="adj" fmla="val 6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4462272"/>
            <a:ext cx="3200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E9EBF1"/>
                </a:solidFill>
                <a:latin typeface="Inter"/>
              </a:rPr>
              <a:t>Integration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0" y="4462272"/>
            <a:ext cx="36576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6B7385"/>
                </a:solidFill>
                <a:latin typeface="Inter"/>
              </a:rPr>
              <a:t>Point integrations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63840" y="4462272"/>
            <a:ext cx="3474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E9EBF1"/>
                </a:solidFill>
                <a:latin typeface="Inter"/>
              </a:rPr>
              <a:t>Enterprise fabric over your systems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" y="5029200"/>
            <a:ext cx="10515600" cy="493776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05840" y="5029200"/>
            <a:ext cx="3200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E9EBF1"/>
                </a:solidFill>
                <a:latin typeface="Inter"/>
              </a:rPr>
              <a:t>Governance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0" y="5029200"/>
            <a:ext cx="36576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6B7385"/>
                </a:solidFill>
                <a:latin typeface="Inter"/>
              </a:rPr>
              <a:t>Limited visibility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63840" y="5029200"/>
            <a:ext cx="3474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E9EBF1"/>
                </a:solidFill>
                <a:latin typeface="Inter"/>
              </a:rPr>
              <a:t>Audit trails &amp; human-in-the-loop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ENTERPRISE ADOPTION ROADMAP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Implementable today. Autonomous tomorrow.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3401568" cy="27432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15568" y="2578608"/>
            <a:ext cx="28529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34E3FF"/>
                </a:solidFill>
                <a:latin typeface="Sora"/>
              </a:rPr>
              <a:t>Phase 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" y="2889504"/>
            <a:ext cx="285292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E9EBF1"/>
                </a:solidFill>
                <a:latin typeface="Sora"/>
              </a:rPr>
              <a:t>Augment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3856" y="3538727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335024" y="3474720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AI copilots in core tools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33856" y="3959352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35024" y="3895344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Enterprise integrations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33856" y="4379976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35024" y="4315968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Operational visibility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79976" y="2286000"/>
            <a:ext cx="3401568" cy="27432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72584" y="2578608"/>
            <a:ext cx="28529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34E3FF"/>
                </a:solidFill>
                <a:latin typeface="Sora"/>
              </a:rPr>
              <a:t>Phase 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2584" y="2889504"/>
            <a:ext cx="285292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E9EBF1"/>
                </a:solidFill>
                <a:latin typeface="Sora"/>
              </a:rPr>
              <a:t>Orchestrate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90872" y="3538727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92040" y="3474720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Workflow intelligence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90872" y="3959352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92040" y="3895344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Multi-agent orchestration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90872" y="4379976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92040" y="4315968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Process automation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936992" y="2286000"/>
            <a:ext cx="3401568" cy="27432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0" y="2578608"/>
            <a:ext cx="28529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34E3FF"/>
                </a:solidFill>
                <a:latin typeface="Sora"/>
              </a:rPr>
              <a:t>Phase 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0" y="2889504"/>
            <a:ext cx="285292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E9EBF1"/>
                </a:solidFill>
                <a:latin typeface="Sora"/>
              </a:rPr>
              <a:t>Autonomize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47888" y="3538727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49056" y="3474720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Predictive operations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47888" y="3959352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49056" y="3895344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Autonomous workflows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47888" y="4379976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449056" y="4315968"/>
            <a:ext cx="2670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AI-native operating model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TRUST &amp; ENTERPRISE READINESS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Built for the standards enterprises demand.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60704" y="2487168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Security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704" y="2798064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Zero-trust, RBAC, encryption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84448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22191" y="2487168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Governance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2191" y="2798064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Policy, audit, human-in-loop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45936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2487168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Compliance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2798064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GDPR / HIPAA / SOC 2 readiness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07424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45168" y="2487168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Data sovereignty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45168" y="2798064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Regional residency &amp; control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60704" y="3685031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Integrations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0704" y="3995927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ERP, CRM, ITSM, warehouses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584448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22191" y="3685031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Observability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22191" y="3995927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Telemetry across agents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45936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0" y="3685031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Cloud-native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80" y="3995927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Public / private / hybrid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07424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45168" y="3685031"/>
            <a:ext cx="21579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Deployment models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45168" y="3995927"/>
            <a:ext cx="21579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Cloud, hybrid, on-premise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235000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228600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FUTURE OF ENTERPRISE OPERATIONS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97480"/>
            <a:ext cx="104241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4600" b="1">
                <a:solidFill>
                  <a:srgbClr val="E9EBF1"/>
                </a:solidFill>
                <a:latin typeface="Sora"/>
              </a:rPr>
              <a:t>From enterprise systems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4600" b="1">
                <a:solidFill>
                  <a:srgbClr val="34E3FF"/>
                </a:solidFill>
                <a:latin typeface="Sora"/>
              </a:rPr>
              <a:t>to enterprise intelligence.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572000"/>
            <a:ext cx="9144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98A2B6"/>
                </a:solidFill>
                <a:latin typeface="Inter"/>
              </a:rPr>
              <a:t>Request an executive walkthrough  →  hello@envision.com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777240"/>
            <a:ext cx="384048" cy="384048"/>
          </a:xfrm>
          <a:prstGeom prst="roundRect">
            <a:avLst>
              <a:gd name="adj" fmla="val 6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749808"/>
            <a:ext cx="38404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06070B"/>
                </a:solidFill>
                <a:latin typeface="Sora"/>
              </a:rPr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786384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Envision 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ENTERPRISE REALITY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Intelligence is trapped inside the systems you own.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148840"/>
            <a:ext cx="3429000" cy="141732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78992" y="2423160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2606040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Fragmented systems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935224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Context scattered across ERP, CRM, ITSM, and legacy tools that don't talk.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16552" y="2148840"/>
            <a:ext cx="3429000" cy="141732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72584" y="2423160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72584" y="2606040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Siloed, dark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2584" y="2935224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80%+ of enterprise knowledge is unstructured and undiscoverable.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10144" y="2148840"/>
            <a:ext cx="3429000" cy="141732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66175" y="2423160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66175" y="2606040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Manual dependency chains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66175" y="2935224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Work moves at the speed of human hand-offs.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3730752"/>
            <a:ext cx="3429000" cy="141732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78992" y="4005072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78992" y="4187952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Reactive operations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8992" y="4517136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Issues surface after impact; no real-time line of sight.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16552" y="3730752"/>
            <a:ext cx="3429000" cy="141732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672584" y="4005072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72584" y="4187952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No orchestration layer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72584" y="4517136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Copilots answer; nothing coordinates toward an outcome.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10144" y="3730752"/>
            <a:ext cx="3429000" cy="141732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266175" y="4005072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66175" y="4187952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Pilot purgatory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66175" y="4517136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Experiments stall before production for lack of trust.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ENVISION AI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An intelligence layer that sits inside your enterprise.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148840"/>
            <a:ext cx="10515600" cy="713232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148840"/>
            <a:ext cx="274320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Sora"/>
              </a:rPr>
              <a:t>Interaction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31920" y="2148840"/>
            <a:ext cx="713232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Chat, copilots, and embedded surfaces in the tools teams already use.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935224"/>
            <a:ext cx="10515600" cy="713232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4F7CFF"/>
              </a:gs>
              <a:gs pos="100000">
                <a:srgbClr val="9A5C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43000" y="2935224"/>
            <a:ext cx="274320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6070B"/>
                </a:solidFill>
                <a:latin typeface="Sora"/>
              </a:rPr>
              <a:t>Agent Orchestration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1920" y="2935224"/>
            <a:ext cx="713232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101018"/>
                </a:solidFill>
                <a:latin typeface="Inter"/>
              </a:rPr>
              <a:t>Specialized agents plan, reason, and coordinate toward business outcomes.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721608"/>
            <a:ext cx="10515600" cy="713232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3721608"/>
            <a:ext cx="274320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Sora"/>
              </a:rPr>
              <a:t>Knowledge &amp; Reasoning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1920" y="3721608"/>
            <a:ext cx="713232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Retrieval-augmented enterprise knowledge grounded in your data.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4507992"/>
            <a:ext cx="10515600" cy="713232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43000" y="4507992"/>
            <a:ext cx="274320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Sora"/>
              </a:rPr>
              <a:t>Integration &amp; Observability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31920" y="4507992"/>
            <a:ext cx="713232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Secure connectors + full audit trails and operational telemetry.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5294376"/>
            <a:ext cx="10515600" cy="713232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3000" y="5294376"/>
            <a:ext cx="274320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Sora"/>
              </a:rPr>
              <a:t>Enterprise Systems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1920" y="5294376"/>
            <a:ext cx="7132320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Your systems of record stay the source of truth.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25328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24688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CORE PLATFORM PRODUCTS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834640"/>
            <a:ext cx="100584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4600" b="1">
                <a:solidFill>
                  <a:srgbClr val="E9EBF1"/>
                </a:solidFill>
                <a:latin typeface="Sora"/>
              </a:rPr>
              <a:t>Three engines. </a:t>
            </a:r>
            <a:r>
              <a:rPr sz="4600" b="1">
                <a:solidFill>
                  <a:srgbClr val="34E3FF"/>
                </a:solidFill>
                <a:latin typeface="Sora"/>
              </a:rPr>
              <a:t>One intelligent enterprise.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14800"/>
            <a:ext cx="91440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0">
                <a:solidFill>
                  <a:srgbClr val="98A2B6"/>
                </a:solidFill>
                <a:latin typeface="Inter"/>
              </a:rPr>
              <a:t>Agent Studio  ·  Knowledge AI  ·  PredictIQ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AGENT STUDIO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Build, deploy &amp; govern autonomous agents.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82880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98A2B6"/>
                </a:solidFill>
                <a:latin typeface="Inter"/>
              </a:rPr>
              <a:t>Design multi-agent workflows for complex business logic — run them in production with the oversight enterprises require.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2798064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88720" y="2743200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Orchestrate — </a:t>
            </a:r>
            <a:r>
              <a:rPr sz="1450" b="0">
                <a:solidFill>
                  <a:srgbClr val="98A2B6"/>
                </a:solidFill>
                <a:latin typeface="Inter"/>
              </a:rPr>
              <a:t>agents that plan, decompose tasks, and coordinate across 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456432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720" y="3401568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Govern — </a:t>
            </a:r>
            <a:r>
              <a:rPr sz="1450" b="0">
                <a:solidFill>
                  <a:srgbClr val="98A2B6"/>
                </a:solidFill>
                <a:latin typeface="Inter"/>
              </a:rPr>
              <a:t>built-in audit trails, guardrails, and human-in-the-loop control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4114799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4059935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Deploy — </a:t>
            </a:r>
            <a:r>
              <a:rPr sz="1450" b="0">
                <a:solidFill>
                  <a:srgbClr val="98A2B6"/>
                </a:solidFill>
                <a:latin typeface="Inter"/>
              </a:rPr>
              <a:t>seamless integration with existing infrastructure and security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95360" y="2651760"/>
            <a:ext cx="2743200" cy="27432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KNOWLEDGE 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Turn enterprise knowledge into a single source of truth.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82880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98A2B6"/>
                </a:solidFill>
                <a:latin typeface="Inter"/>
              </a:rPr>
              <a:t>A retrieval-augmented intelligence layer that connects proprietary data and answers grounded, citable questions.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2798064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88720" y="2743200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Advanced RAG — </a:t>
            </a:r>
            <a:r>
              <a:rPr sz="1450" b="0">
                <a:solidFill>
                  <a:srgbClr val="98A2B6"/>
                </a:solidFill>
                <a:latin typeface="Inter"/>
              </a:rPr>
              <a:t>context-aware answers grounded in your own data, with sources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456432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720" y="3401568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Semantic search — </a:t>
            </a:r>
            <a:r>
              <a:rPr sz="1450" b="0">
                <a:solidFill>
                  <a:srgbClr val="98A2B6"/>
                </a:solidFill>
                <a:latin typeface="Inter"/>
              </a:rPr>
              <a:t>surface institutional knowledge buried in unstructured content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4114799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4059935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Secure &amp; scalable — </a:t>
            </a:r>
            <a:r>
              <a:rPr sz="1450" b="0">
                <a:solidFill>
                  <a:srgbClr val="98A2B6"/>
                </a:solidFill>
                <a:latin typeface="Inter"/>
              </a:rPr>
              <a:t>strict access controls, data privacy, robust governance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95360" y="2651760"/>
            <a:ext cx="2743200" cy="27432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PREDICTIQ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Move from reporting the past to shaping the future.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82880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98A2B6"/>
                </a:solidFill>
                <a:latin typeface="Inter"/>
              </a:rPr>
              <a:t>A predictive intelligence engine that turns historical data into forecasts, prescriptive recommendations, and decision support.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2798064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88720" y="2743200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Predictive analytics — </a:t>
            </a:r>
            <a:r>
              <a:rPr sz="1450" b="0">
                <a:solidFill>
                  <a:srgbClr val="98A2B6"/>
                </a:solidFill>
                <a:latin typeface="Inter"/>
              </a:rPr>
              <a:t>accurate forecasts using advanced ML models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456432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720" y="3401568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Decision intelligence — </a:t>
            </a:r>
            <a:r>
              <a:rPr sz="1450" b="0">
                <a:solidFill>
                  <a:srgbClr val="98A2B6"/>
                </a:solidFill>
                <a:latin typeface="Inter"/>
              </a:rPr>
              <a:t>prescriptive recommendations for complex scenarios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4114799"/>
            <a:ext cx="128016" cy="12801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4059935"/>
            <a:ext cx="98755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Real-time integration — </a:t>
            </a:r>
            <a:r>
              <a:rPr sz="1450" b="0">
                <a:solidFill>
                  <a:srgbClr val="98A2B6"/>
                </a:solidFill>
                <a:latin typeface="Inter"/>
              </a:rPr>
              <a:t>live enterprise data on one decision surface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95360" y="2651760"/>
            <a:ext cx="2743200" cy="27432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CONNECTED ENTERPRISE INTELLIGENCE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Enterprise-grade AI capabilities, natively integrated.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60704" y="2542032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60704" y="2706624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Agentic workflows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84448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822191" y="2542032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22191" y="2706624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Enterprise RAG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45936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583680" y="2542032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0" y="2706624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Semantic search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07424" y="2286000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345168" y="2542032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45168" y="2706624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Predictive intelligence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0704" y="3739896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0704" y="3904487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Workflow orchestration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584448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822191" y="3739896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822191" y="3904487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Observability-aware AI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45936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583680" y="3739896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0" y="3904487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Contextual reasoning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07424" y="3483863"/>
            <a:ext cx="2615184" cy="105156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345168" y="3739896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345168" y="3904487"/>
            <a:ext cx="21579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Operational automation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ENTERPRISE USE CASES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E9EBF1"/>
                </a:solidFill>
                <a:latin typeface="Sora"/>
              </a:rPr>
              <a:t>Real outcomes across the operation.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19456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2450591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IT &amp; AI Operations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2798064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Autonomous triage, root-cause reasoning, remediation.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16552" y="219456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72584" y="2450591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Enterprise Search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2584" y="2798064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Instant grounded answers from every system.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10144" y="219456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66175" y="2450591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Incident Intelligence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66175" y="2798064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Correlate signals, predict impact, resolve faster.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3730752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3986784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Workflow Automation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4334256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Replace manual chains with orchestrated agents.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16552" y="3730752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72584" y="3986784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Executive Intelligence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72584" y="4334256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Boardroom-ready real-time and predictive insight.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10144" y="3730752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66175" y="3986784"/>
            <a:ext cx="2916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Enterprise Modernization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66175" y="4334256"/>
            <a:ext cx="29169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Embed AI into legacy operations, no rip-out.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07040" y="64190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0">
                <a:solidFill>
                  <a:srgbClr val="6B7385"/>
                </a:solidFill>
                <a:latin typeface="Sora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