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822960" y="749808"/>
            <a:ext cx="365760" cy="365760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22376"/>
            <a:ext cx="3657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800" b="1">
                <a:solidFill>
                  <a:srgbClr val="06070B"/>
                </a:solidFill>
                <a:latin typeface="Sora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8448" y="768096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E9EBF1"/>
                </a:solidFill>
                <a:latin typeface="Sora"/>
              </a:rPr>
              <a:t>Envision AI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67127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21031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ENTERPRISE INTELLIGENCE PLATFORM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104241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500"/>
              </a:spcAft>
            </a:pPr>
            <a:r>
              <a:rPr sz="5000" b="1">
                <a:solidFill>
                  <a:srgbClr val="E9EBF1"/>
                </a:solidFill>
                <a:latin typeface="Sora"/>
              </a:rPr>
              <a:t>Operationalize 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500"/>
              </a:spcAft>
            </a:pPr>
            <a:r>
              <a:rPr sz="5000" b="1">
                <a:solidFill>
                  <a:srgbClr val="34E3FF"/>
                </a:solidFill>
                <a:latin typeface="Sora"/>
              </a:rPr>
              <a:t>enterprise intelligence.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251960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700" b="0">
                <a:solidFill>
                  <a:srgbClr val="98A2B6"/>
                </a:solidFill>
                <a:latin typeface="Inter"/>
              </a:rPr>
              <a:t>AI products that modernize workflows, augment decisions, and scale operational intelligence — on one governed platform.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5120640"/>
            <a:ext cx="3063240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87552" y="5303520"/>
            <a:ext cx="91440" cy="91440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5120640"/>
            <a:ext cx="2606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Workflow Intelligence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069080" y="5120640"/>
            <a:ext cx="3063240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5303520"/>
            <a:ext cx="91440" cy="91440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34840" y="5120640"/>
            <a:ext cx="2606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Trusted Knowledge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0" y="5120640"/>
            <a:ext cx="3063240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479792" y="5303520"/>
            <a:ext cx="91440" cy="91440"/>
          </a:xfrm>
          <a:prstGeom prst="rect">
            <a:avLst/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80960" y="5120640"/>
            <a:ext cx="260604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Predictive Decisions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MEASURABLE IMPACT FRAMEWORK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Faster execution, lower friction, higher-quality decisions.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27632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Pilot-to-scale value scorecard — </a:t>
            </a:r>
            <a:r>
              <a:rPr sz="1200" b="0">
                <a:solidFill>
                  <a:srgbClr val="98A2B6"/>
                </a:solidFill>
                <a:latin typeface="Inter"/>
              </a:rPr>
              <a:t>illustrative target KPIs, calibrated to client baseline during discovery.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194560"/>
            <a:ext cx="1986076" cy="1600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46887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400" b="1">
                <a:solidFill>
                  <a:srgbClr val="4F7CFF"/>
                </a:solidFill>
                <a:latin typeface="Sora"/>
              </a:rPr>
              <a:t>20–40%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06323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Workflow cycle-time reduction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520439"/>
            <a:ext cx="162031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850" b="0">
                <a:solidFill>
                  <a:srgbClr val="6B7385"/>
                </a:solidFill>
                <a:latin typeface="Inter"/>
              </a:rPr>
              <a:t>target to validate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55340" y="2194560"/>
            <a:ext cx="1986076" cy="1600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38220" y="246887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400" b="1">
                <a:solidFill>
                  <a:srgbClr val="34E3FF"/>
                </a:solidFill>
                <a:latin typeface="Sora"/>
              </a:rPr>
              <a:t>15–25%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38220" y="306323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Cost-to-serve improvement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38220" y="3520439"/>
            <a:ext cx="162031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850" b="0">
                <a:solidFill>
                  <a:srgbClr val="6B7385"/>
                </a:solidFill>
                <a:latin typeface="Inter"/>
              </a:rPr>
              <a:t>target to validate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87721" y="2194560"/>
            <a:ext cx="1986076" cy="1600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270601" y="246887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400" b="1">
                <a:solidFill>
                  <a:srgbClr val="9A5CFF"/>
                </a:solidFill>
                <a:latin typeface="Sora"/>
              </a:rPr>
              <a:t>30–50%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70601" y="306323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Faster insight-to-action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601" y="3520439"/>
            <a:ext cx="162031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850" b="0">
                <a:solidFill>
                  <a:srgbClr val="6B7385"/>
                </a:solidFill>
                <a:latin typeface="Inter"/>
              </a:rPr>
              <a:t>target to validate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220102" y="2194560"/>
            <a:ext cx="1986076" cy="1600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02982" y="246887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400" b="1">
                <a:solidFill>
                  <a:srgbClr val="4F7CFF"/>
                </a:solidFill>
                <a:latin typeface="Sora"/>
              </a:rPr>
              <a:t>85%+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02982" y="306323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Operational readiness target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02982" y="3520439"/>
            <a:ext cx="162031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850" b="0">
                <a:solidFill>
                  <a:srgbClr val="6B7385"/>
                </a:solidFill>
                <a:latin typeface="Inter"/>
              </a:rPr>
              <a:t>target to validate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352483" y="2194560"/>
            <a:ext cx="1986076" cy="1600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535363" y="246887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400" b="1">
                <a:solidFill>
                  <a:srgbClr val="34E3FF"/>
                </a:solidFill>
                <a:latin typeface="Sora"/>
              </a:rPr>
              <a:t>90 days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35363" y="3063239"/>
            <a:ext cx="162031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Pilot value proof window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35363" y="3520439"/>
            <a:ext cx="162031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850" b="0">
                <a:solidFill>
                  <a:srgbClr val="6B7385"/>
                </a:solidFill>
                <a:latin typeface="Inter"/>
              </a:rPr>
              <a:t>target to validate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2960" y="4069080"/>
            <a:ext cx="2519172" cy="10515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05840" y="4251960"/>
            <a:ext cx="21534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Inter"/>
              </a:rPr>
              <a:t>Efficiency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5840" y="4544568"/>
            <a:ext cx="215341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98A2B6"/>
                </a:solidFill>
                <a:latin typeface="Inter"/>
              </a:rPr>
              <a:t>Reduce manual work, handoffs, exception effort.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488436" y="4069080"/>
            <a:ext cx="2519172" cy="10515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71315" y="4251960"/>
            <a:ext cx="21534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Inter"/>
              </a:rPr>
              <a:t>Velocity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71315" y="4544568"/>
            <a:ext cx="215341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98A2B6"/>
                </a:solidFill>
                <a:latin typeface="Inter"/>
              </a:rPr>
              <a:t>Move from insight to action faster.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153912" y="4069080"/>
            <a:ext cx="2519172" cy="10515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336792" y="4251960"/>
            <a:ext cx="21534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Inter"/>
              </a:rPr>
              <a:t>Decision quality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36792" y="4544568"/>
            <a:ext cx="215341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98A2B6"/>
                </a:solidFill>
                <a:latin typeface="Inter"/>
              </a:rPr>
              <a:t>Improve prioritization, prediction, consistency.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819388" y="4069080"/>
            <a:ext cx="2519172" cy="10515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002268" y="4251960"/>
            <a:ext cx="21534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Inter"/>
              </a:rPr>
              <a:t>Scalability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02268" y="4544568"/>
            <a:ext cx="215341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98A2B6"/>
                </a:solidFill>
                <a:latin typeface="Inter"/>
              </a:rPr>
              <a:t>Reuse platform patterns across functions.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ROADMAP TO THE INTELLIGENT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 phased path from data readiness to AI-assisted operations at scale.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2505456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542032"/>
            <a:ext cx="206654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>
                <a:solidFill>
                  <a:srgbClr val="34E3FF"/>
                </a:solidFill>
                <a:latin typeface="Sora"/>
              </a:rPr>
              <a:t>PHASE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852928"/>
            <a:ext cx="206654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Foundation &amp; data readiness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3611880"/>
            <a:ext cx="206654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Establish governance, connect priority systems, define the AI operating model.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42416" y="4434840"/>
            <a:ext cx="1591056" cy="347472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2416" y="4434840"/>
            <a:ext cx="1591056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>
                <a:solidFill>
                  <a:srgbClr val="06070B"/>
                </a:solidFill>
                <a:latin typeface="Sora"/>
              </a:rPr>
              <a:t>0–60 days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93008" y="2286000"/>
            <a:ext cx="2505456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12464" y="2542032"/>
            <a:ext cx="206654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>
                <a:solidFill>
                  <a:srgbClr val="34E3FF"/>
                </a:solidFill>
                <a:latin typeface="Sora"/>
              </a:rPr>
              <a:t>PHASE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12464" y="2852928"/>
            <a:ext cx="206654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AI product pilots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2464" y="3611880"/>
            <a:ext cx="206654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Deploy high-impact workflows using Agent Studio, Knowledge AI, and PredictIQ.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712464" y="4434840"/>
            <a:ext cx="1591056" cy="347472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712464" y="4434840"/>
            <a:ext cx="1591056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>
                <a:solidFill>
                  <a:srgbClr val="06070B"/>
                </a:solidFill>
                <a:latin typeface="Sora"/>
              </a:rPr>
              <a:t>60–120 days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63056" y="2286000"/>
            <a:ext cx="2505456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2512" y="2542032"/>
            <a:ext cx="206654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>
                <a:solidFill>
                  <a:srgbClr val="34E3FF"/>
                </a:solidFill>
                <a:latin typeface="Sora"/>
              </a:rPr>
              <a:t>PHASE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2512" y="2852928"/>
            <a:ext cx="206654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Scaling &amp; optimization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2512" y="3611880"/>
            <a:ext cx="206654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Extend across functions, automate exceptions, harden controls, measure outcomes.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82512" y="4434840"/>
            <a:ext cx="1591056" cy="347472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82512" y="4434840"/>
            <a:ext cx="1591056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>
                <a:solidFill>
                  <a:srgbClr val="06070B"/>
                </a:solidFill>
                <a:latin typeface="Sora"/>
              </a:rPr>
              <a:t>4–9 months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833104" y="2286000"/>
            <a:ext cx="2505456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052560" y="2542032"/>
            <a:ext cx="206654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>
                <a:solidFill>
                  <a:srgbClr val="34E3FF"/>
                </a:solidFill>
                <a:latin typeface="Sora"/>
              </a:rPr>
              <a:t>PHASE 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52560" y="2852928"/>
            <a:ext cx="206654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E9EBF1"/>
                </a:solidFill>
                <a:latin typeface="Inter"/>
              </a:rPr>
              <a:t>Intelligent enterprise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52560" y="3611880"/>
            <a:ext cx="206654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Continuously improving operations powered by governed AI agents.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052560" y="4434840"/>
            <a:ext cx="1591056" cy="347472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52560" y="4434840"/>
            <a:ext cx="1591056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>
                <a:solidFill>
                  <a:srgbClr val="06070B"/>
                </a:solidFill>
                <a:latin typeface="Sora"/>
              </a:rPr>
              <a:t>9–18 months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822960" y="749808"/>
            <a:ext cx="365760" cy="365760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22376"/>
            <a:ext cx="3657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800" b="1">
                <a:solidFill>
                  <a:srgbClr val="06070B"/>
                </a:solidFill>
                <a:latin typeface="Sora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8448" y="768096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E9EBF1"/>
                </a:solidFill>
                <a:latin typeface="Sora"/>
              </a:rPr>
              <a:t>Envision AI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29967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196596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INTELLIGENT ENTERPRISE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331720"/>
            <a:ext cx="104241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500"/>
              </a:spcAft>
            </a:pPr>
            <a:r>
              <a:rPr sz="4000" b="1">
                <a:solidFill>
                  <a:srgbClr val="E9EBF1"/>
                </a:solidFill>
                <a:latin typeface="Sora"/>
              </a:rPr>
              <a:t>Build smarter. Operate faster. 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500"/>
              </a:spcAft>
            </a:pPr>
            <a:r>
              <a:rPr sz="4000" b="1">
                <a:solidFill>
                  <a:srgbClr val="34E3FF"/>
                </a:solidFill>
                <a:latin typeface="Sora"/>
              </a:rPr>
              <a:t>Decide better.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4160520"/>
            <a:ext cx="10515600" cy="13716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720" y="4370832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>
                <a:solidFill>
                  <a:srgbClr val="9A5CFF"/>
                </a:solidFill>
                <a:latin typeface="Sora"/>
              </a:rPr>
              <a:t>RECOMMENDED NEXT STEP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4681728"/>
            <a:ext cx="9784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>
                <a:solidFill>
                  <a:srgbClr val="E9EBF1"/>
                </a:solidFill>
                <a:latin typeface="Inter"/>
              </a:rPr>
              <a:t>Select 2–3 priority enterprise workflows and define a 90-day value proof — baseline KPIs, integration scope, governance model, and success criteria.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ENTERPRISE EXECUTION GAP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AI pilots are everywhere. Intelligent operations are rare.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The issue is not access to AI models — it is the absence of a governed execution layer connecting data, systems, people, and decisions.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468880"/>
            <a:ext cx="2505456" cy="1783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024128" y="270662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288950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Data silos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" y="3310128"/>
            <a:ext cx="2103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Critical information scattered across apps, warehouses, spreadsheets, and documents.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3008" y="2468880"/>
            <a:ext cx="2505456" cy="1783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694176" y="270662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94176" y="288950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Manual workflow debt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4176" y="3310128"/>
            <a:ext cx="2103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High-value teams rely on handoffs, approvals, and exception handling that slow execution.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63056" y="2468880"/>
            <a:ext cx="2505456" cy="1783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364224" y="270662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64224" y="288950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Decision latency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4224" y="3310128"/>
            <a:ext cx="2103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Insights arrive late, without context, or without a clear path to action.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833104" y="2468880"/>
            <a:ext cx="2505456" cy="1783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034272" y="270662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034272" y="288950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Governance friction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34272" y="3310128"/>
            <a:ext cx="21031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Security, compliance, and policy concerns keep AI pilots from scaling.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526280"/>
            <a:ext cx="10424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9A5CFF"/>
                </a:solidFill>
                <a:latin typeface="Inter"/>
              </a:rPr>
              <a:t>Business consequence:  </a:t>
            </a:r>
            <a:r>
              <a:rPr sz="1200" b="0">
                <a:solidFill>
                  <a:srgbClr val="98A2B6"/>
                </a:solidFill>
                <a:latin typeface="Inter"/>
              </a:rPr>
              <a:t>slower cycle times, higher cost-to-serve, inconsistent decisions, and AI initiatives that never scale beyond pilots.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FROM AUTOMATION TO INTELLIGENCE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The next productivity curve is contextual, not scripted.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Value moves from task efficiency to enterprise intelligence — systems that understand context, orchestrate work, and improve over time.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514600"/>
            <a:ext cx="2491740" cy="17373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2679192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>
                <a:solidFill>
                  <a:srgbClr val="6B7385"/>
                </a:solidFill>
                <a:latin typeface="Sora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3063240"/>
            <a:ext cx="20894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Rules &amp; RPA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" y="3410712"/>
            <a:ext cx="2089404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Automate repetitive tasks with fixed logic.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7580" y="2514600"/>
            <a:ext cx="2491740" cy="17373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98748" y="2679192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>
                <a:solidFill>
                  <a:srgbClr val="4F7CFF"/>
                </a:solidFill>
                <a:latin typeface="Sora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98748" y="3063240"/>
            <a:ext cx="20894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AI Assistants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8748" y="3410712"/>
            <a:ext cx="2089404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Help employees draft, search, summarize, respond.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2514600"/>
            <a:ext cx="2491740" cy="17373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73368" y="2679192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>
                <a:solidFill>
                  <a:srgbClr val="9A5CFF"/>
                </a:solidFill>
                <a:latin typeface="Sora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3368" y="3063240"/>
            <a:ext cx="20894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AI Agents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3368" y="3410712"/>
            <a:ext cx="2089404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Plan and execute multi-step workflows with oversight.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846820" y="2514600"/>
            <a:ext cx="2491740" cy="173736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047988" y="2679192"/>
            <a:ext cx="457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>
                <a:solidFill>
                  <a:srgbClr val="34E3FF"/>
                </a:solidFill>
                <a:latin typeface="Sora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47988" y="3063240"/>
            <a:ext cx="208940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Intelligence Layer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47988" y="3410712"/>
            <a:ext cx="2089404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Continuously improve via data, feedback, governance.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526280"/>
            <a:ext cx="10424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34E3FF"/>
                </a:solidFill>
                <a:latin typeface="Inter"/>
              </a:rPr>
              <a:t>Strategic implication:  </a:t>
            </a:r>
            <a:r>
              <a:rPr sz="1200" b="0">
                <a:solidFill>
                  <a:srgbClr val="98A2B6"/>
                </a:solidFill>
                <a:latin typeface="Inter"/>
              </a:rPr>
              <a:t>enterprises need a platform that moves beyond automation scripts into governed, adaptive AI workflows.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ONE PLATFORM, THREE INTELLIGENCE ENGINES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Governed AI execution across workflows, knowledge, and decisions.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3371088" cy="22860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2578608"/>
            <a:ext cx="548640" cy="548640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560320"/>
            <a:ext cx="54864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200" b="1">
                <a:solidFill>
                  <a:srgbClr val="06070B"/>
                </a:solidFill>
                <a:latin typeface="Sor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29184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Agent Studio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749039"/>
            <a:ext cx="282244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Design, deploy, and govern AI agents that orchestrate enterprise workflows.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95216" y="2286000"/>
            <a:ext cx="3371088" cy="22860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669536" y="2578608"/>
            <a:ext cx="548640" cy="548640"/>
          </a:xfrm>
          <a:prstGeom prst="roundRect">
            <a:avLst>
              <a:gd name="adj" fmla="val 8000"/>
            </a:avLst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9536" y="2560320"/>
            <a:ext cx="54864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200" b="1">
                <a:solidFill>
                  <a:srgbClr val="06070B"/>
                </a:solidFill>
                <a:latin typeface="Sora"/>
              </a:rPr>
              <a:t>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9536" y="329184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Knowledge AI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9536" y="3749039"/>
            <a:ext cx="282244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Turn enterprise documents and data into trusted contextual intelligence.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67472" y="2286000"/>
            <a:ext cx="3371088" cy="22860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241792" y="2578608"/>
            <a:ext cx="548640" cy="548640"/>
          </a:xfrm>
          <a:prstGeom prst="roundRect">
            <a:avLst>
              <a:gd name="adj" fmla="val 8000"/>
            </a:avLst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41792" y="2560320"/>
            <a:ext cx="54864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2200" b="1">
                <a:solidFill>
                  <a:srgbClr val="06070B"/>
                </a:solidFill>
                <a:latin typeface="Sora"/>
              </a:rPr>
              <a:t>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41792" y="329184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PredictIQ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41792" y="3749039"/>
            <a:ext cx="282244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Use predictive analytics and decision intelligence to anticipate outcomes.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" y="4892040"/>
            <a:ext cx="10515600" cy="50292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892040"/>
            <a:ext cx="105156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98A2B6"/>
                </a:solidFill>
                <a:latin typeface="Inter"/>
              </a:rPr>
              <a:t>Enterprise integrations      Security &amp; governance      Human-in-the-loop control      Cloud / hybrid / on-prem deployment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HOW THE PLATFORM WORKS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2700" b="1">
                <a:solidFill>
                  <a:srgbClr val="E9EBF1"/>
                </a:solidFill>
                <a:latin typeface="Sora"/>
              </a:rPr>
              <a:t>Connect, contextualize, orchestrate, decide — and close the loop.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691640"/>
            <a:ext cx="10515600" cy="512064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1691640"/>
            <a:ext cx="27432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Enterprise systems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0480" y="1691640"/>
            <a:ext cx="72237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ERP, CRM, ITSM, data warehouses, documents, APIs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267712"/>
            <a:ext cx="10515600" cy="512064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2267712"/>
            <a:ext cx="27432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Knowledge layer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0480" y="2267712"/>
            <a:ext cx="72237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RAG, semantic search, governed enterprise context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2843784"/>
            <a:ext cx="10515600" cy="512064"/>
          </a:xfrm>
          <a:prstGeom prst="roundRect">
            <a:avLst>
              <a:gd name="adj" fmla="val 8000"/>
            </a:avLst>
          </a:prstGeom>
          <a:gradFill>
            <a:gsLst>
              <a:gs pos="0">
                <a:srgbClr val="4F7CFF"/>
              </a:gs>
              <a:gs pos="100000">
                <a:srgbClr val="9A5C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97280" y="2843784"/>
            <a:ext cx="27432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1">
                <a:solidFill>
                  <a:srgbClr val="06070B"/>
                </a:solidFill>
                <a:latin typeface="Sora"/>
              </a:rPr>
              <a:t>AI orchestration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0" y="2843784"/>
            <a:ext cx="72237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101018"/>
                </a:solidFill>
                <a:latin typeface="Inter"/>
              </a:rPr>
              <a:t>Agents, workflows, approvals, policy controls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3419856"/>
            <a:ext cx="10515600" cy="512064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97280" y="3419856"/>
            <a:ext cx="27432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Decision intelligence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40480" y="3419856"/>
            <a:ext cx="72237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Prediction, prioritization, dashboards, feedback loops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3995928"/>
            <a:ext cx="10515600" cy="512064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97280" y="3995928"/>
            <a:ext cx="27432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Business execution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0480" y="3995928"/>
            <a:ext cx="72237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Automated workflows, assisted operations, measurable outcomes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892040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>
                <a:solidFill>
                  <a:srgbClr val="34E3FF"/>
                </a:solidFill>
                <a:latin typeface="Sora"/>
              </a:rPr>
              <a:t>THE ENTERPRISE INTELLIGENCE LOOP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5193792"/>
            <a:ext cx="2000707" cy="38404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5193792"/>
            <a:ext cx="2000707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Sense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951683" y="5193792"/>
            <a:ext cx="2000707" cy="38404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951683" y="5193792"/>
            <a:ext cx="2000707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Understand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80406" y="5193792"/>
            <a:ext cx="2000707" cy="38404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80406" y="5193792"/>
            <a:ext cx="2000707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Decide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209129" y="5193792"/>
            <a:ext cx="2000707" cy="38404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209129" y="5193792"/>
            <a:ext cx="2000707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Act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337852" y="5193792"/>
            <a:ext cx="2000707" cy="38404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337852" y="5193792"/>
            <a:ext cx="2000707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Learn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571500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1">
                <a:solidFill>
                  <a:srgbClr val="9A5CFF"/>
                </a:solidFill>
                <a:latin typeface="Inter"/>
              </a:rPr>
              <a:t>Governance wraps the loop: </a:t>
            </a:r>
            <a:r>
              <a:rPr sz="1100" b="0">
                <a:solidFill>
                  <a:srgbClr val="98A2B6"/>
                </a:solidFill>
                <a:latin typeface="Inter"/>
              </a:rPr>
              <a:t>access, audit, model controls, escalation, and human approval.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AI PRODUCTS MAPPED TO BUSINESS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AI capability becomes repeatable enterprise products.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40280"/>
            <a:ext cx="3371088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496312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700" b="1">
                <a:solidFill>
                  <a:srgbClr val="E9EBF1"/>
                </a:solidFill>
                <a:latin typeface="Sora"/>
              </a:rPr>
              <a:t>Agent Studio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5568" y="3118104"/>
            <a:ext cx="82296" cy="82296"/>
          </a:xfrm>
          <a:prstGeom prst="rect">
            <a:avLst/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98448" y="306324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Workflow automation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15568" y="3502152"/>
            <a:ext cx="82296" cy="82296"/>
          </a:xfrm>
          <a:prstGeom prst="rect">
            <a:avLst/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98448" y="3447288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Agent lifecycle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5568" y="3886200"/>
            <a:ext cx="82296" cy="82296"/>
          </a:xfrm>
          <a:prstGeom prst="rect">
            <a:avLst/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98448" y="3831336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Human review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" y="4297680"/>
            <a:ext cx="1371600" cy="384048"/>
          </a:xfrm>
          <a:prstGeom prst="roundRect">
            <a:avLst>
              <a:gd name="adj" fmla="val 8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4297680"/>
            <a:ext cx="13716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06070B"/>
                </a:solidFill>
                <a:latin typeface="Sora"/>
              </a:rPr>
              <a:t>Automate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95216" y="2240280"/>
            <a:ext cx="3371088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69536" y="2496312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700" b="1">
                <a:solidFill>
                  <a:srgbClr val="E9EBF1"/>
                </a:solidFill>
                <a:latin typeface="Sora"/>
              </a:rPr>
              <a:t>Knowledge AI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87824" y="311810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70704" y="306324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Semantic discovery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87824" y="3502152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70704" y="3447288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RAG architecture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87824" y="3886200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70704" y="3831336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Knowledge governance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669536" y="4297680"/>
            <a:ext cx="1371600" cy="384048"/>
          </a:xfrm>
          <a:prstGeom prst="roundRect">
            <a:avLst>
              <a:gd name="adj" fmla="val 8000"/>
            </a:avLst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669536" y="4297680"/>
            <a:ext cx="13716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06070B"/>
                </a:solidFill>
                <a:latin typeface="Sora"/>
              </a:rPr>
              <a:t>Inform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967472" y="2240280"/>
            <a:ext cx="3371088" cy="26060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41792" y="2496312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700" b="1">
                <a:solidFill>
                  <a:srgbClr val="E9EBF1"/>
                </a:solidFill>
                <a:latin typeface="Sora"/>
              </a:rPr>
              <a:t>PredictIQ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260080" y="3118104"/>
            <a:ext cx="82296" cy="82296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42960" y="306324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Forecasting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60080" y="3502152"/>
            <a:ext cx="82296" cy="82296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42960" y="3447288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Risk signals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260080" y="3886200"/>
            <a:ext cx="82296" cy="82296"/>
          </a:xfrm>
          <a:prstGeom prst="rect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42960" y="3831336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Decision dashboards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241792" y="4297680"/>
            <a:ext cx="1371600" cy="384048"/>
          </a:xfrm>
          <a:prstGeom prst="roundRect">
            <a:avLst>
              <a:gd name="adj" fmla="val 8000"/>
            </a:avLst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241792" y="4297680"/>
            <a:ext cx="13716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06070B"/>
                </a:solidFill>
                <a:latin typeface="Sora"/>
              </a:rPr>
              <a:t>Predict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2960" y="5074920"/>
            <a:ext cx="10424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34E3FF"/>
                </a:solidFill>
                <a:latin typeface="Inter"/>
              </a:rPr>
              <a:t>Outcome lens:  </a:t>
            </a:r>
            <a:r>
              <a:rPr sz="1200" b="0">
                <a:solidFill>
                  <a:srgbClr val="98A2B6"/>
                </a:solidFill>
                <a:latin typeface="Inter"/>
              </a:rPr>
              <a:t>automate high-friction work, unlock enterprise knowledge, and improve decisions before they become operational risk.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INTELLIGENT WORKFLOW MODERNIZATION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AI embedded where work happens — not bolted on after the fact.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40280"/>
            <a:ext cx="1645920" cy="16916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9264" y="237744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34E3FF"/>
                </a:solidFill>
                <a:latin typeface="Sor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" y="269748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Request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9264" y="3035808"/>
            <a:ext cx="1371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00" b="0">
                <a:solidFill>
                  <a:srgbClr val="98A2B6"/>
                </a:solidFill>
                <a:latin typeface="Inter"/>
              </a:rPr>
              <a:t>Capture demand from users, systems, or events.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96896" y="2240280"/>
            <a:ext cx="1645920" cy="16916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43200" y="237744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4F7CFF"/>
                </a:solidFill>
                <a:latin typeface="Sora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269748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Context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035808"/>
            <a:ext cx="1371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00" b="0">
                <a:solidFill>
                  <a:srgbClr val="98A2B6"/>
                </a:solidFill>
                <a:latin typeface="Inter"/>
              </a:rPr>
              <a:t>Retrieve policies, history, and enterprise knowledge.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70832" y="2240280"/>
            <a:ext cx="1645920" cy="16916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17136" y="237744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4F7CFF"/>
                </a:solidFill>
                <a:latin typeface="Sora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17136" y="269748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Recommend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17136" y="3035808"/>
            <a:ext cx="1371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00" b="0">
                <a:solidFill>
                  <a:srgbClr val="98A2B6"/>
                </a:solidFill>
                <a:latin typeface="Inter"/>
              </a:rPr>
              <a:t>Generate next-best action with confidence + rationale.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4768" y="2240280"/>
            <a:ext cx="1645920" cy="16916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91072" y="237744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4F7CFF"/>
                </a:solidFill>
                <a:latin typeface="Sora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91072" y="269748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Approval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91072" y="3035808"/>
            <a:ext cx="1371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00" b="0">
                <a:solidFill>
                  <a:srgbClr val="98A2B6"/>
                </a:solidFill>
                <a:latin typeface="Inter"/>
              </a:rPr>
              <a:t>Route exceptions to a human reviewer when risk is material.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18704" y="2240280"/>
            <a:ext cx="1645920" cy="16916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65008" y="237744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4F7CFF"/>
                </a:solidFill>
                <a:latin typeface="Sora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65008" y="269748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Execution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65008" y="3035808"/>
            <a:ext cx="1371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00" b="0">
                <a:solidFill>
                  <a:srgbClr val="98A2B6"/>
                </a:solidFill>
                <a:latin typeface="Inter"/>
              </a:rPr>
              <a:t>Trigger workflow actions in enterprise systems.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92640" y="2240280"/>
            <a:ext cx="1645920" cy="169164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838944" y="237744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600" b="1">
                <a:solidFill>
                  <a:srgbClr val="34E3FF"/>
                </a:solidFill>
                <a:latin typeface="Sora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38944" y="2697480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Learning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38944" y="3035808"/>
            <a:ext cx="1371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900" b="0">
                <a:solidFill>
                  <a:srgbClr val="98A2B6"/>
                </a:solidFill>
                <a:latin typeface="Inter"/>
              </a:rPr>
              <a:t>Use outcomes and feedback to improve future workflows.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416052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1">
                <a:solidFill>
                  <a:srgbClr val="9A5CFF"/>
                </a:solidFill>
                <a:latin typeface="Inter"/>
              </a:rPr>
              <a:t>Human-governed by default:  </a:t>
            </a:r>
            <a:r>
              <a:rPr sz="1150" b="0">
                <a:solidFill>
                  <a:srgbClr val="98A2B6"/>
                </a:solidFill>
                <a:latin typeface="Inter"/>
              </a:rPr>
              <a:t>AI accelerates the workflow while humans retain control over exceptions, sensitive actions, and policy boundaries.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22960" y="4892040"/>
            <a:ext cx="2000707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2960" y="4892040"/>
            <a:ext cx="2000707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1">
                <a:solidFill>
                  <a:srgbClr val="E9EBF1"/>
                </a:solidFill>
                <a:latin typeface="Inter"/>
              </a:rPr>
              <a:t>SLA  ·  service level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951683" y="4892040"/>
            <a:ext cx="2000707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951683" y="4892040"/>
            <a:ext cx="2000707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1">
                <a:solidFill>
                  <a:srgbClr val="E9EBF1"/>
                </a:solidFill>
                <a:latin typeface="Inter"/>
              </a:rPr>
              <a:t>FPR  ·  first-pass resolution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80406" y="4892040"/>
            <a:ext cx="2000707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080406" y="4892040"/>
            <a:ext cx="2000707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1">
                <a:solidFill>
                  <a:srgbClr val="E9EBF1"/>
                </a:solidFill>
                <a:latin typeface="Inter"/>
              </a:rPr>
              <a:t>HT  ·  handle time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209129" y="4892040"/>
            <a:ext cx="2000707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209129" y="4892040"/>
            <a:ext cx="2000707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1">
                <a:solidFill>
                  <a:srgbClr val="E9EBF1"/>
                </a:solidFill>
                <a:latin typeface="Inter"/>
              </a:rPr>
              <a:t>Risk  ·  escalation quality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337852" y="4892040"/>
            <a:ext cx="2000707" cy="4572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337852" y="4892040"/>
            <a:ext cx="2000707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1">
                <a:solidFill>
                  <a:srgbClr val="E9EBF1"/>
                </a:solidFill>
                <a:latin typeface="Inter"/>
              </a:rPr>
              <a:t>Adopt  ·  workflow usage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WHY ENVISION 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Beyond copilots. A governed operating layer.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Generic copilots assist inside one app. Envision orchestrates outcomes across the whole enterprise.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2331720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98A2B6"/>
                </a:solidFill>
                <a:latin typeface="Sora"/>
              </a:rPr>
              <a:t>Generic AI copilots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2331720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Envision AI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880360"/>
            <a:ext cx="10515600" cy="47548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2880360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Scope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0" y="2880360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6B7385"/>
                </a:solidFill>
                <a:latin typeface="Inter"/>
              </a:rPr>
              <a:t>Assistance inside one application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2880360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E9EBF1"/>
                </a:solidFill>
                <a:latin typeface="Inter"/>
              </a:rPr>
              <a:t>Orchestration across the enterprise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3429000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Knowledge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23360" y="3429000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6B7385"/>
                </a:solidFill>
                <a:latin typeface="Inter"/>
              </a:rPr>
              <a:t>General model knowledge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3429000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E9EBF1"/>
                </a:solidFill>
                <a:latin typeface="Inter"/>
              </a:rPr>
              <a:t>Grounded in your proprietary 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3977639"/>
            <a:ext cx="10515600" cy="47548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3977639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Action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0" y="3977639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6B7385"/>
                </a:solidFill>
                <a:latin typeface="Inter"/>
              </a:rPr>
              <a:t>Suggests; you execute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0" y="3977639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E9EBF1"/>
                </a:solidFill>
                <a:latin typeface="Inter"/>
              </a:rPr>
              <a:t>Agents that execute, with oversight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526279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Integration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23360" y="4526279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6B7385"/>
                </a:solidFill>
                <a:latin typeface="Inter"/>
              </a:rPr>
              <a:t>Point integrations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0" y="4526279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E9EBF1"/>
                </a:solidFill>
                <a:latin typeface="Inter"/>
              </a:rPr>
              <a:t>Governed fabric over your systems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" y="5074920"/>
            <a:ext cx="10515600" cy="475488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5840" y="5074920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E9EBF1"/>
                </a:solidFill>
                <a:latin typeface="Inter"/>
              </a:rPr>
              <a:t>Governance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23360" y="5074920"/>
            <a:ext cx="34747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6B7385"/>
                </a:solidFill>
                <a:latin typeface="Inter"/>
              </a:rPr>
              <a:t>Limited visibility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0" y="5074920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E9EBF1"/>
                </a:solidFill>
                <a:latin typeface="Inter"/>
              </a:rPr>
              <a:t>Audit trails + human-in-the-loop by design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ENTERPRISE-READY BY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Security, governance, integration, and deployment — built in.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2505456" cy="18288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24128" y="252374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270662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Security &amp; privacy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3182112"/>
            <a:ext cx="2103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Access control, encryption, data sovereignty, model-risk controls.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93008" y="2286000"/>
            <a:ext cx="2505456" cy="18288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94176" y="252374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94176" y="270662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Governance &amp; oversight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94176" y="3182112"/>
            <a:ext cx="2103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Audit trails, policy guardrails, approvals, accountability workflows.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63056" y="2286000"/>
            <a:ext cx="2505456" cy="18288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64224" y="252374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270662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Enterprise integration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4224" y="3182112"/>
            <a:ext cx="2103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Connects with existing applications, data platforms, and APIs.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33104" y="2286000"/>
            <a:ext cx="2505456" cy="182880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034272" y="2523744"/>
            <a:ext cx="109728" cy="109728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034272" y="270662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Deployment choice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34272" y="3182112"/>
            <a:ext cx="2103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Cloud, private cloud, hybrid, and on-prem for regulated environments.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389120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>
                <a:solidFill>
                  <a:srgbClr val="9A5CFF"/>
                </a:solidFill>
                <a:latin typeface="Sora"/>
              </a:rPr>
              <a:t>BUILT FOR CIO REALITY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" y="4709160"/>
            <a:ext cx="2532888" cy="640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5840" y="4709160"/>
            <a:ext cx="365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34E3FF"/>
                </a:solidFill>
                <a:latin typeface="Inter"/>
              </a:rPr>
              <a:t>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5880" y="4709160"/>
            <a:ext cx="189280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E9EBF1"/>
                </a:solidFill>
                <a:latin typeface="Inter"/>
              </a:rPr>
              <a:t>Works with existing systems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483864" y="4709160"/>
            <a:ext cx="2532888" cy="640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66744" y="4709160"/>
            <a:ext cx="365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34E3FF"/>
                </a:solidFill>
                <a:latin typeface="Inter"/>
              </a:rPr>
              <a:t>✓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86784" y="4709160"/>
            <a:ext cx="189280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E9EBF1"/>
                </a:solidFill>
                <a:latin typeface="Inter"/>
              </a:rPr>
              <a:t>Controls risk before scale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44768" y="4709160"/>
            <a:ext cx="2532888" cy="640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27648" y="4709160"/>
            <a:ext cx="365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34E3FF"/>
                </a:solidFill>
                <a:latin typeface="Inter"/>
              </a:rPr>
              <a:t>✓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47688" y="4709160"/>
            <a:ext cx="189280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E9EBF1"/>
                </a:solidFill>
                <a:latin typeface="Inter"/>
              </a:rPr>
              <a:t>Supports regulated environments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805672" y="4709160"/>
            <a:ext cx="2532888" cy="640080"/>
          </a:xfrm>
          <a:prstGeom prst="roundRect">
            <a:avLst>
              <a:gd name="adj" fmla="val 8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988552" y="4709160"/>
            <a:ext cx="36576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34E3FF"/>
                </a:solidFill>
                <a:latin typeface="Inter"/>
              </a:rPr>
              <a:t>✓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08592" y="4709160"/>
            <a:ext cx="1892808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E9EBF1"/>
                </a:solidFill>
                <a:latin typeface="Inter"/>
              </a:rPr>
              <a:t>Moves pilots into production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960" y="643737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Enterprise Intelligence Platform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424160" y="6437376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