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822960" y="749808"/>
            <a:ext cx="365760" cy="365760"/>
          </a:xfrm>
          <a:prstGeom prst="roundRect">
            <a:avLst>
              <a:gd name="adj" fmla="val 9000"/>
            </a:avLst>
          </a:prstGeom>
          <a:solidFill>
            <a:srgbClr val="4F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22376"/>
            <a:ext cx="3657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06070B"/>
                </a:solidFill>
                <a:latin typeface="Sora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8448" y="768096"/>
            <a:ext cx="4572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E9EBF1"/>
                </a:solidFill>
                <a:latin typeface="Sora"/>
              </a:rPr>
              <a:t>Envision AI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12140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05740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ENTERPRISE AI · CONTROL PLANE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23160"/>
            <a:ext cx="1060704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4600" b="1">
                <a:solidFill>
                  <a:srgbClr val="E9EBF1"/>
                </a:solidFill>
                <a:latin typeface="Sora"/>
              </a:rPr>
              <a:t>The </a:t>
            </a:r>
            <a:r>
              <a:rPr sz="4600" b="1">
                <a:solidFill>
                  <a:srgbClr val="34E3FF"/>
                </a:solidFill>
                <a:latin typeface="Sora"/>
              </a:rPr>
              <a:t>AI control plane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4600" b="1">
                <a:solidFill>
                  <a:srgbClr val="E9EBF1"/>
                </a:solidFill>
                <a:latin typeface="Sora"/>
              </a:rPr>
              <a:t>for governed enterprise execution.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4340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650" b="0">
                <a:solidFill>
                  <a:srgbClr val="98A2B6"/>
                </a:solidFill>
                <a:latin typeface="Inter"/>
              </a:rPr>
              <a:t>Operationalize AI across the systems that already run your business — orchestrating agents, knowledge, approvals, and observability, without rip-and-replace.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5212080"/>
            <a:ext cx="233172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987552" y="5399532"/>
            <a:ext cx="82296" cy="82296"/>
          </a:xfrm>
          <a:prstGeom prst="ellipse">
            <a:avLst/>
          </a:prstGeom>
          <a:solidFill>
            <a:srgbClr val="36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70432" y="5212080"/>
            <a:ext cx="187451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No rip-and-replace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00984" y="5212080"/>
            <a:ext cx="233172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465576" y="5399532"/>
            <a:ext cx="82296" cy="82296"/>
          </a:xfrm>
          <a:prstGeom prst="ellipse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48456" y="5212080"/>
            <a:ext cx="187451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API-first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79008" y="5212080"/>
            <a:ext cx="233172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943600" y="5399532"/>
            <a:ext cx="82296" cy="82296"/>
          </a:xfrm>
          <a:prstGeom prst="ellipse">
            <a:avLst/>
          </a:prstGeom>
          <a:solidFill>
            <a:srgbClr val="9A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26480" y="5212080"/>
            <a:ext cx="187451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Human-governed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57032" y="5212080"/>
            <a:ext cx="233172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421624" y="5399532"/>
            <a:ext cx="82296" cy="82296"/>
          </a:xfrm>
          <a:prstGeom prst="ellipse">
            <a:avLst/>
          </a:prstGeom>
          <a:solidFill>
            <a:srgbClr val="FF9D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04504" y="5212080"/>
            <a:ext cx="187451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Observable by design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DESIGNED TO FIT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API-first, deployment-flexible, security-boundary-aware.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40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2478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Integration-first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862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APIs, events, documents, approved connectors.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76928" y="2240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2960" y="2478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Deployment flexibility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960" y="2862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Cloud, private cloud, hybrid, controlled environments.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30896" y="2240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186928" y="2478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Security boundaries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6928" y="2862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Identity, access, encryption, approved data movement.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383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3621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Fail-safe operations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4005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Read-only → approved → low-risk automation only.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76928" y="3383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32960" y="3621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Operational reliability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32960" y="4005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Monitoring, fallbacks, versioning, runbooks.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30896" y="3383280"/>
            <a:ext cx="3407664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186928" y="36210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Reusable patterns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6928" y="4005072"/>
            <a:ext cx="2895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Workflows, action libraries, governance templates.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" y="4800600"/>
            <a:ext cx="2532888" cy="566928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0120" y="4800600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34E3FF"/>
                </a:solidFill>
                <a:latin typeface="Sora"/>
              </a:rPr>
              <a:t>STAGE 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0120" y="5010912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E9EBF1"/>
                </a:solidFill>
                <a:latin typeface="Inter"/>
              </a:rPr>
              <a:t>Read-only assist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483864" y="4800600"/>
            <a:ext cx="2532888" cy="566928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21024" y="4800600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34E3FF"/>
                </a:solidFill>
                <a:latin typeface="Sora"/>
              </a:rPr>
              <a:t>STAGE 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21024" y="5010912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E9EBF1"/>
                </a:solidFill>
                <a:latin typeface="Inter"/>
              </a:rPr>
              <a:t>Human-approved action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44768" y="4800600"/>
            <a:ext cx="2532888" cy="566928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81928" y="4800600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34E3FF"/>
                </a:solidFill>
                <a:latin typeface="Sora"/>
              </a:rPr>
              <a:t>STAGE 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81928" y="5010912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E9EBF1"/>
                </a:solidFill>
                <a:latin typeface="Inter"/>
              </a:rPr>
              <a:t>Controlled execution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805672" y="4800600"/>
            <a:ext cx="2532888" cy="566928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942832" y="4800600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34E3FF"/>
                </a:solidFill>
                <a:latin typeface="Sora"/>
              </a:rPr>
              <a:t>STAGE 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42832" y="5010912"/>
            <a:ext cx="225856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E9EBF1"/>
                </a:solidFill>
                <a:latin typeface="Inter"/>
              </a:rPr>
              <a:t>Scale patterns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WHY ENVISION IS DIFFERENT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Beyond copilots and model wrappers.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240280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6B7385"/>
                </a:solidFill>
                <a:latin typeface="Sora"/>
              </a:rPr>
              <a:t>Generic copilots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2240280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34E3FF"/>
                </a:solidFill>
                <a:latin typeface="Sora"/>
              </a:rPr>
              <a:t>Envision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807208"/>
            <a:ext cx="10515600" cy="493776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807208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6B7385"/>
                </a:solidFill>
                <a:latin typeface="Inter"/>
              </a:rPr>
              <a:t>Help inside one application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807208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9EBF1"/>
                </a:solidFill>
                <a:latin typeface="Inter"/>
              </a:rPr>
              <a:t>Orchestrates across systems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3374136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6B7385"/>
                </a:solidFill>
                <a:latin typeface="Inter"/>
              </a:rPr>
              <a:t>Limited workflow execution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3374136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9EBF1"/>
                </a:solidFill>
                <a:latin typeface="Inter"/>
              </a:rPr>
              <a:t>Connects context, agents, approvals &amp; actions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941064"/>
            <a:ext cx="10515600" cy="493776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3941064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6B7385"/>
                </a:solidFill>
                <a:latin typeface="Inter"/>
              </a:rPr>
              <a:t>Weak cross-system context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3941064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9EBF1"/>
                </a:solidFill>
                <a:latin typeface="Inter"/>
              </a:rPr>
              <a:t>Uses governed enterprise knowledge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4507992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6B7385"/>
                </a:solidFill>
                <a:latin typeface="Inter"/>
              </a:rPr>
              <a:t>Limited observability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507992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9EBF1"/>
                </a:solidFill>
                <a:latin typeface="Inter"/>
              </a:rPr>
              <a:t>Workflow telemetry &amp; audit evidence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074920"/>
            <a:ext cx="10515600" cy="493776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074920"/>
            <a:ext cx="5212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6B7385"/>
                </a:solidFill>
                <a:latin typeface="Inter"/>
              </a:rPr>
              <a:t>Limited approval architecture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5074920"/>
            <a:ext cx="5029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E9EBF1"/>
                </a:solidFill>
                <a:latin typeface="Inter"/>
              </a:rPr>
              <a:t>Embedded human approval gates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48640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A better prompt is easy to copy. Governed execution across systems, policies, approvals, and telemetry is not.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822960" y="868680"/>
            <a:ext cx="4206240" cy="420624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34E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868680"/>
            <a:ext cx="40233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DESIGN PARTNER PROGRAM · NOW ONBOARDING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6304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2900" b="1">
                <a:solidFill>
                  <a:srgbClr val="E9EBF1"/>
                </a:solidFill>
                <a:latin typeface="Sora"/>
              </a:rPr>
              <a:t>We prove it in your environment — before you scale.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240280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Envision is early by design. Instead of slideware, we run a governed 90-day value proof on 2–3 of your real workflows and measure against your own baseline. The proof is the pitch.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3200400"/>
            <a:ext cx="3395472" cy="1691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3438144"/>
            <a:ext cx="28834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Founding design partners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3822191"/>
            <a:ext cx="2883408" cy="8869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 small first cohort co-builds the playbooks — roadmap influence + preferred terms.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3024" y="3200400"/>
            <a:ext cx="3395472" cy="1691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9056" y="3438144"/>
            <a:ext cx="28834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Measured, not claimed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9056" y="3822191"/>
            <a:ext cx="2883408" cy="8869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Outcomes validated against your pre-pilot baseline; ranges are illustrative until proven.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3088" y="3200400"/>
            <a:ext cx="3395472" cy="1691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99120" y="3438144"/>
            <a:ext cx="28834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Low-risk by construction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99120" y="3822191"/>
            <a:ext cx="2883408" cy="8869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Read-only first, approved actions next, scale only what evidence justifies.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SECURITY &amp; TRUST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Built for the controls enterprise security teams require.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252374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Identity &amp; access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907791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SSO, RBAC, least-privilege tool permissions, scoped credentials.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76928" y="228600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2960" y="252374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Data boundaries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960" y="2907791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Your data stays in your boundary. Not used to train models. Encrypted.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30896" y="228600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186928" y="252374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Compliance posture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6928" y="2907791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Designed toward SOC 2, GDPR, and HIPAA controls; audit-ready evidence.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361188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38496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Human-in-the-loop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4233672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Material actions require explicit approval; nothing high-risk runs alone.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76928" y="361188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32960" y="38496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Full auditability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32960" y="4233672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Every retrieval, decision, approval, and action is traced and logged.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30896" y="3611880"/>
            <a:ext cx="3407664" cy="11430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186928" y="384962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Deployment choice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6928" y="4233672"/>
            <a:ext cx="2895600" cy="3383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Cloud, private cloud, hybrid, or on-prem for regulated environments.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PROVE VALUE IN 90 DAYS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 practical, low-disruption pilot model.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194560"/>
            <a:ext cx="2519172" cy="18288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42416" y="2432304"/>
            <a:ext cx="20802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WEEKS 1–2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2416" y="2743200"/>
            <a:ext cx="20802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Select &amp; baseline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" y="3108960"/>
            <a:ext cx="20802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Choose 2–3 workflows, owners, data sources, approval rules, baseline KPIs.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88436" y="2194560"/>
            <a:ext cx="2519172" cy="18288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07891" y="2432304"/>
            <a:ext cx="20802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WEEKS 3–5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7891" y="2743200"/>
            <a:ext cx="20802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Connect &amp; configure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7891" y="3108960"/>
            <a:ext cx="20802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Integrate systems + knowledge; configure retrieval, agents, policies, telemetry.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53912" y="2194560"/>
            <a:ext cx="2519172" cy="18288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73368" y="2432304"/>
            <a:ext cx="20802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WEEKS 6–9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3368" y="2743200"/>
            <a:ext cx="20802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Run AI-assisted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3368" y="3108960"/>
            <a:ext cx="20802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Operate with human oversight; capture approvals, overrides, latency, outcomes.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19388" y="2194560"/>
            <a:ext cx="2519172" cy="18288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38844" y="2432304"/>
            <a:ext cx="20802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34E3FF"/>
                </a:solidFill>
                <a:latin typeface="Sora"/>
              </a:rPr>
              <a:t>WEEKS 10–12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38844" y="2743200"/>
            <a:ext cx="20802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E9EBF1"/>
                </a:solidFill>
                <a:latin typeface="Inter"/>
              </a:rPr>
              <a:t>Validate &amp; scale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38844" y="3108960"/>
            <a:ext cx="20802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Compare to baseline; confirm production-readiness; build the scale roadmap.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" y="4343400"/>
            <a:ext cx="10515600" cy="132588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5262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E9EBF1"/>
                </a:solidFill>
                <a:latin typeface="Sora"/>
              </a:rPr>
              <a:t>Start with the workflows slowing execution today.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07492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34E3FF"/>
                </a:solidFill>
                <a:latin typeface="Inter"/>
              </a:rPr>
              <a:t>Plan a 90-day value proof  →  suman@quadframe.work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14 /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THE REAL CONSTRAINT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AI pilots are everywhere. Governed execution is rare.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27632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The model layer is no longer the constraint. The hard part is connecting AI to real workflows, system context, approvals, and controls.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377440"/>
            <a:ext cx="2505456" cy="178308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2615184"/>
            <a:ext cx="1993392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9A5CFF"/>
                </a:solidFill>
                <a:latin typeface="Sora"/>
              </a:rPr>
              <a:t>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907792"/>
            <a:ext cx="19933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Fragmented context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3291840"/>
            <a:ext cx="199339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Knowledge lives across apps, documents, tickets, data platforms, and teams.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3008" y="2377440"/>
            <a:ext cx="2505456" cy="178308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49040" y="2615184"/>
            <a:ext cx="1993392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9A5CFF"/>
                </a:solidFill>
                <a:latin typeface="Sora"/>
              </a:rPr>
              <a:t>WORKFLOW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40" y="2907792"/>
            <a:ext cx="19933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Manual workflow debt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9040" y="3291840"/>
            <a:ext cx="199339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High-value work still depends on emails, spreadsheets, handoffs, and approvals.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63056" y="2377440"/>
            <a:ext cx="2505456" cy="178308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2615184"/>
            <a:ext cx="1993392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9A5CFF"/>
                </a:solidFill>
                <a:latin typeface="Sora"/>
              </a:rPr>
              <a:t>LATENCY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2907792"/>
            <a:ext cx="19933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Decision latency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19088" y="3291840"/>
            <a:ext cx="199339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Insights arrive late, lack context, or never connect to a clear action.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833104" y="2377440"/>
            <a:ext cx="2505456" cy="178308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089136" y="2615184"/>
            <a:ext cx="1993392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9A5CFF"/>
                </a:solidFill>
                <a:latin typeface="Sora"/>
              </a:rPr>
              <a:t>GOVERNANCE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89136" y="2907792"/>
            <a:ext cx="19933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Governance friction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89136" y="3291840"/>
            <a:ext cx="1993392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Security, compliance, and audit needs keep pilots from scaling to production.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480560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36D399"/>
                </a:solidFill>
                <a:latin typeface="Inter"/>
              </a:rPr>
              <a:t>Envision closes the gap </a:t>
            </a:r>
            <a:r>
              <a:rPr sz="1300" b="0">
                <a:solidFill>
                  <a:srgbClr val="98A2B6"/>
                </a:solidFill>
                <a:latin typeface="Inter"/>
              </a:rPr>
              <a:t>between AI capability and governed enterprise execution.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PLATFORM OVERLAY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Modernize workflows without replacing core systems.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27632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Core systems are mission-critical. Envision adds intelligence above them — preserving your architecture, security, and controls.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331720"/>
            <a:ext cx="10515600" cy="786384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33856" y="2331720"/>
            <a:ext cx="45720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AI-assisted workflows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2331720"/>
            <a:ext cx="51206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Triage · Review · Approve · Execute · Monitor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227832"/>
            <a:ext cx="10515600" cy="786384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4F7CFF"/>
              </a:gs>
              <a:gs pos="100000">
                <a:srgbClr val="9A5C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33856" y="3227832"/>
            <a:ext cx="45720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6070B"/>
                </a:solidFill>
                <a:latin typeface="Sora"/>
              </a:rPr>
              <a:t>Envision governed execution layer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0" y="3227832"/>
            <a:ext cx="51206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101018"/>
                </a:solidFill>
                <a:latin typeface="Inter"/>
              </a:rPr>
              <a:t>Connect · Orchestrate · Govern · Observe · Learn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123944"/>
            <a:ext cx="10515600" cy="786384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33856" y="4123944"/>
            <a:ext cx="45720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E9EBF1"/>
                </a:solidFill>
                <a:latin typeface="Sora"/>
              </a:rPr>
              <a:t>Existing systems of record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4123944"/>
            <a:ext cx="51206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ERP · CRM · ITSM · EHR · CLM · DMS · Data Warehouse · Custom Apps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5166360"/>
            <a:ext cx="2519172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8992" y="5404104"/>
            <a:ext cx="20071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Connect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5788152"/>
            <a:ext cx="2007107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APIs, events, documents, data.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88436" y="5166360"/>
            <a:ext cx="2519172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744468" y="5404104"/>
            <a:ext cx="20071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Orchestrate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4468" y="5788152"/>
            <a:ext cx="2007107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Agents coordinate across systems.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53912" y="5166360"/>
            <a:ext cx="2519172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9944" y="5404104"/>
            <a:ext cx="20071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Govern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9944" y="5788152"/>
            <a:ext cx="2007107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Identity, policy, approvals, audit.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819388" y="5166360"/>
            <a:ext cx="2519172" cy="10058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075420" y="5404104"/>
            <a:ext cx="2007107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Learn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75420" y="5788152"/>
            <a:ext cx="2007107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Feedback improves reusable patterns.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PRODUCT ENGINES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Three product engines. One enterprise AI platform.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371088" cy="2743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56032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Agent Studio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999232"/>
            <a:ext cx="28224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9A5CFF"/>
                </a:solidFill>
                <a:latin typeface="Inter"/>
              </a:rPr>
              <a:t>Governed multi-agent orchestration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383280"/>
            <a:ext cx="28224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Design, deploy, and govern agents that coordinate tasks, approvals, and system actions.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4480560"/>
            <a:ext cx="1371600" cy="384048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4F7CFF"/>
              </a:gs>
              <a:gs pos="100000">
                <a:srgbClr val="34E3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97280" y="448056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Automate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95216" y="2286000"/>
            <a:ext cx="3371088" cy="2743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9536" y="256032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Knowledge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9536" y="2999232"/>
            <a:ext cx="28224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9A5CFF"/>
                </a:solidFill>
                <a:latin typeface="Inter"/>
              </a:rPr>
              <a:t>Trusted enterprise knowledge layer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9536" y="3383280"/>
            <a:ext cx="28224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Turn documents, records, policies, and tickets into access-aware contextual intelligence.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669536" y="4480560"/>
            <a:ext cx="1371600" cy="384048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4F7CFF"/>
              </a:gs>
              <a:gs pos="100000">
                <a:srgbClr val="34E3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69536" y="448056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Inform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67472" y="2286000"/>
            <a:ext cx="3371088" cy="2743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41792" y="256032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1">
                <a:solidFill>
                  <a:srgbClr val="E9EBF1"/>
                </a:solidFill>
                <a:latin typeface="Sora"/>
              </a:rPr>
              <a:t>PredictIQ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41792" y="2999232"/>
            <a:ext cx="282244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9A5CFF"/>
                </a:solidFill>
                <a:latin typeface="Inter"/>
              </a:rPr>
              <a:t>Operational decision intelligence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41792" y="3383280"/>
            <a:ext cx="2822448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98A2B6"/>
                </a:solidFill>
                <a:latin typeface="Inter"/>
              </a:rPr>
              <a:t>Score risk, urgency, SLA exposure, priority, and outcome likelihood from workflow context.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41792" y="4480560"/>
            <a:ext cx="1371600" cy="384048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4F7CFF"/>
              </a:gs>
              <a:gs pos="100000">
                <a:srgbClr val="34E3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41792" y="4480560"/>
            <a:ext cx="13716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06070B"/>
                </a:solidFill>
                <a:latin typeface="Sora"/>
              </a:rPr>
              <a:t>Predict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1208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Agents know what to do. Knowledge AI knows where to look. PredictIQ knows what to prioritize.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HOW IT 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From signal to governed action.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7552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34E3FF"/>
                </a:solidFill>
                <a:latin typeface="Sora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Signal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552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Work enters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96896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61488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4F7CFF"/>
                </a:solidFill>
                <a:latin typeface="Sora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61488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Context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61488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Evidence retrieved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70832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35424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4F7CFF"/>
                </a:solidFill>
                <a:latin typeface="Sora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5424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Reason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35424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Recommendation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4768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60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4F7CFF"/>
                </a:solidFill>
                <a:latin typeface="Sora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Approve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Human gate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18704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83296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4F7CFF"/>
                </a:solidFill>
                <a:latin typeface="Sora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83296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Execute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83296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Bounded action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92640" y="2331720"/>
            <a:ext cx="1645920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857232" y="2487168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34E3FF"/>
                </a:solidFill>
                <a:latin typeface="Sora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57232" y="2816352"/>
            <a:ext cx="1371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EBF1"/>
                </a:solidFill>
                <a:latin typeface="Inter"/>
              </a:rPr>
              <a:t>Observe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57232" y="3127248"/>
            <a:ext cx="1371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98A2B6"/>
                </a:solidFill>
                <a:latin typeface="Inter"/>
              </a:rPr>
              <a:t>Trace captured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3977639"/>
            <a:ext cx="1051560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3977639"/>
            <a:ext cx="10515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98A2B6"/>
                </a:solidFill>
                <a:latin typeface="Inter"/>
              </a:rPr>
              <a:t>Runtime controls:   Identity · Policy enforcement · Tool permissions · Approval gates · Audit logging · Telemetry · Model routing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22960" y="4709160"/>
            <a:ext cx="3407664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78992" y="494690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Workflow-safe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8992" y="5330952"/>
            <a:ext cx="2895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Recommendations stay tied to business processes and approval rules.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76928" y="4709160"/>
            <a:ext cx="3407664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632960" y="494690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System-aware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32960" y="5330952"/>
            <a:ext cx="2895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Actions map to APIs, records, permissions, and operational boundaries.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930896" y="4709160"/>
            <a:ext cx="3407664" cy="13716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186928" y="4946904"/>
            <a:ext cx="289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E9EBF1"/>
                </a:solidFill>
                <a:latin typeface="Inter"/>
              </a:rPr>
              <a:t>Evidence-backed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86928" y="5330952"/>
            <a:ext cx="2895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98A2B6"/>
                </a:solidFill>
                <a:latin typeface="Inter"/>
              </a:rPr>
              <a:t>Every recommendation cites retrieved context, confidence, and trace.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REFERENCE ARCHITECTURE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1440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E9EBF1"/>
                </a:solidFill>
                <a:latin typeface="Sora"/>
              </a:rPr>
              <a:t>Governed AI execution, understandable in 30 seconds.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600200"/>
            <a:ext cx="1554480" cy="3657599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746504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1">
                <a:solidFill>
                  <a:srgbClr val="34E3FF"/>
                </a:solidFill>
                <a:latin typeface="Sora"/>
              </a:rPr>
              <a:t>SECURITY RAIL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057400"/>
            <a:ext cx="155448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SSO
RBAC
Policy
Secrets
Encrypt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698480" y="1600200"/>
            <a:ext cx="1554480" cy="3657599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98480" y="1746504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1">
                <a:solidFill>
                  <a:srgbClr val="34E3FF"/>
                </a:solidFill>
                <a:latin typeface="Sora"/>
              </a:rPr>
              <a:t>OPS RAIL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98480" y="2057400"/>
            <a:ext cx="155448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Logs
Traces
Metrics
Evidence
Audit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60320" y="1600200"/>
            <a:ext cx="873252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34639" y="1600200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Operations &amp; learning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2160" y="1600200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Telemetry · tracing · audit · analytics · feedback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60320" y="2221991"/>
            <a:ext cx="873252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834639" y="2221991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Workflow execution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2160" y="2221991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Workflow engine · approval gates · escalation · write-back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60320" y="2843784"/>
            <a:ext cx="8732520" cy="548640"/>
          </a:xfrm>
          <a:prstGeom prst="roundRect">
            <a:avLst>
              <a:gd name="adj" fmla="val 9000"/>
            </a:avLst>
          </a:prstGeom>
          <a:gradFill>
            <a:gsLst>
              <a:gs pos="0">
                <a:srgbClr val="4F7CFF"/>
              </a:gs>
              <a:gs pos="100000">
                <a:srgbClr val="9A5CFF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34639" y="2843784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06070B"/>
                </a:solidFill>
                <a:latin typeface="Sora"/>
              </a:rPr>
              <a:t>AI runtime &amp; orchestration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60" y="2843784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01018"/>
                </a:solidFill>
                <a:latin typeface="Inter"/>
              </a:rPr>
              <a:t>LLM abstraction · model routing · agent runtime · permissions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60320" y="3465576"/>
            <a:ext cx="873252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834639" y="3465576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Governed knowledge layer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52160" y="3465576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Access-aware retrieval · vector index · RAG · traceability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560320" y="4087368"/>
            <a:ext cx="873252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834639" y="4087368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Integration &amp; ingestion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2160" y="4087368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Connectors · APIs · events · ingestion · normalization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60320" y="4709159"/>
            <a:ext cx="8732520" cy="54864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834639" y="4709159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E9EBF1"/>
                </a:solidFill>
                <a:latin typeface="Sora"/>
              </a:rPr>
              <a:t>Enterprise systems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52160" y="4709159"/>
            <a:ext cx="5257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8A2B6"/>
                </a:solidFill>
                <a:latin typeface="Inter"/>
              </a:rPr>
              <a:t>ERP · CRM · ITSM · EHR · CLM · warehouses · custom apps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ENTERPRISE AI CONTROL PLANE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Runtime control makes AI deployable.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28600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Identity-aware execution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852928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852928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Policy-aware agents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3419856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419856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Model routing &amp; controls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986783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3986783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Tool permissions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4553712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4553712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Approval gates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0" y="2286000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228600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Runtime tracing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0" y="2852928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0" y="2852928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Audit evidence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3419856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0" y="3419856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Escalation logic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0" y="3986783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0" y="3986783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Confidence thresholds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0" y="4553712"/>
            <a:ext cx="3108960" cy="45720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0" y="4553712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Override monitoring</a:t>
            </a:r>
          </a:p>
        </p:txBody>
      </p:sp>
      <p:sp>
        <p:nvSpPr>
          <p:cNvPr id="26" name="Oval 25"/>
          <p:cNvSpPr/>
          <p:nvPr/>
        </p:nvSpPr>
        <p:spPr>
          <a:xfrm>
            <a:off x="4846320" y="3017520"/>
            <a:ext cx="2468880" cy="1828800"/>
          </a:xfrm>
          <a:prstGeom prst="ellipse">
            <a:avLst/>
          </a:prstGeom>
          <a:gradFill>
            <a:gsLst>
              <a:gs pos="0">
                <a:srgbClr val="9A5CFF"/>
              </a:gs>
              <a:gs pos="100000">
                <a:srgbClr val="4F7CFF"/>
              </a:gs>
            </a:gsLst>
            <a:lin ang="36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846320" y="3017520"/>
            <a:ext cx="246888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E9EBF1"/>
                </a:solidFill>
                <a:latin typeface="Sora"/>
              </a:rPr>
              <a:t>AI Control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E9EBF1"/>
                </a:solidFill>
                <a:latin typeface="Sora"/>
              </a:rPr>
              <a:t>Plane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44068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98A2B6"/>
                </a:solidFill>
                <a:latin typeface="Inter"/>
              </a:rPr>
              <a:t>Governance is the production safety layer that lets AI operate inside enterprise workflows.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PILOT PATTERNS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Repeatable patterns for real enterprise workflows.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286000"/>
            <a:ext cx="3371088" cy="31089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542032"/>
            <a:ext cx="28224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IT incident management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5568" y="320954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98448" y="315468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Retrieve logs + runbooks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15568" y="357530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98448" y="35204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Classify severity + owner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5568" y="3941063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98448" y="388620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Score SLA exposure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15568" y="430682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98448" y="425196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Human approves remediation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8920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6B7385"/>
                </a:solidFill>
                <a:latin typeface="Inter"/>
              </a:rPr>
              <a:t>MTTR  ·  triage time  ·  first-touch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95216" y="2286000"/>
            <a:ext cx="3371088" cy="31089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69536" y="2542032"/>
            <a:ext cx="28224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Claims &amp; revenue cycle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87824" y="320954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70704" y="315468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Check EHR + payer rules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87824" y="357530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870704" y="35204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Score denial risk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87824" y="3941063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70704" y="388620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Recommend evidence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87824" y="430682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870704" y="425196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Human approves exceptions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9536" y="48920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6B7385"/>
                </a:solidFill>
                <a:latin typeface="Inter"/>
              </a:rPr>
              <a:t>clean-claim rate  ·  days in AR  ·  manual review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967472" y="2286000"/>
            <a:ext cx="3371088" cy="31089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41792" y="2542032"/>
            <a:ext cx="28224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9EBF1"/>
                </a:solidFill>
                <a:latin typeface="Inter"/>
              </a:rPr>
              <a:t>Compliance &amp; contract review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60080" y="320954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42960" y="315468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Retrieve clauses + policy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60080" y="357530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42960" y="352044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Flag deviations + risk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260080" y="3941063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42960" y="388620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Score exceptions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260080" y="4306824"/>
            <a:ext cx="82296" cy="82296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42960" y="4251960"/>
            <a:ext cx="2639568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Legal approves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41792" y="4892040"/>
            <a:ext cx="28224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6B7385"/>
                </a:solidFill>
                <a:latin typeface="Inter"/>
              </a:rPr>
              <a:t>review cycle  ·  policy consistency  ·  audit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2960" y="553212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385"/>
                </a:solidFill>
                <a:latin typeface="Inter"/>
              </a:rPr>
              <a:t>Illustrative ranges, validated against your baseline during the pilot.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704088"/>
            <a:ext cx="256032" cy="16459"/>
          </a:xfrm>
          <a:prstGeom prst="rect">
            <a:avLst/>
          </a:prstGeom>
          <a:solidFill>
            <a:srgbClr val="34E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6400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34E3FF"/>
                </a:solidFill>
                <a:latin typeface="Sora"/>
              </a:rPr>
              <a:t>OBSERVABILITY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106070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E9EBF1"/>
                </a:solidFill>
                <a:latin typeface="Sora"/>
              </a:rPr>
              <a:t>Observable by design.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627632"/>
            <a:ext cx="104241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0">
                <a:solidFill>
                  <a:srgbClr val="98A2B6"/>
                </a:solidFill>
                <a:latin typeface="Inter"/>
              </a:rPr>
              <a:t>AI-assisted workflows must be measurable, monitorable, auditable, and reliable.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331720"/>
            <a:ext cx="2519172" cy="12801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60704" y="2606039"/>
            <a:ext cx="20619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34E3FF"/>
                </a:solidFill>
                <a:latin typeface="Sora"/>
              </a:rPr>
              <a:t>Throughput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3108960"/>
            <a:ext cx="20619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workflow volume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88436" y="2331720"/>
            <a:ext cx="2519172" cy="12801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26180" y="2606039"/>
            <a:ext cx="20619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34E3FF"/>
                </a:solidFill>
                <a:latin typeface="Sora"/>
              </a:rPr>
              <a:t>Approval latency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6180" y="3108960"/>
            <a:ext cx="20619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time to gate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53912" y="2331720"/>
            <a:ext cx="2519172" cy="12801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6" y="2606039"/>
            <a:ext cx="20619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34E3FF"/>
                </a:solidFill>
                <a:latin typeface="Sora"/>
              </a:rPr>
              <a:t>Override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1656" y="3108960"/>
            <a:ext cx="20619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trend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19388" y="2331720"/>
            <a:ext cx="2519172" cy="128016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057132" y="2606039"/>
            <a:ext cx="20619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34E3FF"/>
                </a:solidFill>
                <a:latin typeface="Sora"/>
              </a:rPr>
              <a:t>Audit events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57132" y="3108960"/>
            <a:ext cx="206197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captured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" y="3840480"/>
            <a:ext cx="10515600" cy="502920"/>
          </a:xfrm>
          <a:prstGeom prst="roundRect">
            <a:avLst>
              <a:gd name="adj" fmla="val 9000"/>
            </a:avLst>
          </a:prstGeom>
          <a:solidFill>
            <a:srgbClr val="121620"/>
          </a:solidFill>
          <a:ln w="12700">
            <a:solidFill>
              <a:srgbClr val="2A2F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840480"/>
            <a:ext cx="105156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9EBF1"/>
                </a:solidFill>
                <a:latin typeface="Inter"/>
              </a:rPr>
              <a:t>Runtime trace:   Request  →  Retrieval  →  Model route  →  Agent plan  →  Approval  →  Write-back  →  Audit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61772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8A2B6"/>
                </a:solidFill>
                <a:latin typeface="Inter"/>
              </a:rPr>
              <a:t>Signals monitored:  drift · confidence decay · latency spikes · approval bottlenecks · exception growth · adoption · SLA risk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4465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Inter"/>
              </a:rPr>
              <a:t>Envision AI  ·  The AI control plane for governed enterprise execution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4160" y="6446520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6B7385"/>
                </a:solidFill>
                <a:latin typeface="Sora"/>
              </a:rPr>
              <a:t>09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